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8346674" cy="132003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Краткая презентация</a:t>
            </a:r>
            <a:b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 ПРОГРАММЫ</a:t>
            </a:r>
            <a:b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  «Детский сад № 282 комбинированного вида» Московского  района города Казани</a:t>
            </a:r>
            <a:br>
              <a:rPr lang="ru-RU" sz="30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100" b="1" i="1" dirty="0"/>
            </a:br>
            <a:r>
              <a:rPr lang="ru-RU" sz="3100" b="1" i="1" dirty="0">
                <a:solidFill>
                  <a:srgbClr val="0070C0"/>
                </a:solidFill>
              </a:rPr>
              <a:t>Основные задачи образовательных областей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i="1" u="sng" dirty="0">
                <a:solidFill>
                  <a:srgbClr val="0070C0"/>
                </a:solidFill>
              </a:rPr>
              <a:t>Познавательное развитие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Развитие интересов детей, любознательности и познавательной мотивации.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Формирование познавательных действий, становление сознания.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Развитие воображения и творческой активности.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Формирование первичных представлений о себе, других людях, объектах окружающего мира, их свойствах и отношениях (форме, цвете, размере, материале, звучании, ритме, тепе, количестве, числе, части и целом, пространстве и времени, движении и покое, причинах и следствиях и др.), 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Формирование первичных представлений о малой родине и Отечестве, представлений о </a:t>
            </a:r>
            <a:r>
              <a:rPr lang="ru-RU" sz="2000" dirty="0" err="1">
                <a:solidFill>
                  <a:srgbClr val="0070C0"/>
                </a:solidFill>
              </a:rPr>
              <a:t>социокультурных</a:t>
            </a:r>
            <a:r>
              <a:rPr lang="ru-RU" sz="2000" dirty="0">
                <a:solidFill>
                  <a:srgbClr val="0070C0"/>
                </a:solidFill>
              </a:rPr>
              <a:t> ценностях нашего народа, об отечественных традициях и праздниках, о планете Земля как общем доме людей, об особенностях природы, многообразии стран и народов мира.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100" b="1" i="1" dirty="0"/>
            </a:br>
            <a:r>
              <a:rPr lang="ru-RU" sz="3100" b="1" i="1" dirty="0">
                <a:solidFill>
                  <a:srgbClr val="0070C0"/>
                </a:solidFill>
              </a:rPr>
              <a:t>Основные задачи образовательных областей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i="1" u="sng" dirty="0">
                <a:solidFill>
                  <a:srgbClr val="0070C0"/>
                </a:solidFill>
              </a:rPr>
              <a:t>Речевое развитие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Владение речью как средством общения.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Обогащение активного словаря.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Развитие связной,  грамматически правильной диалогической и монологической речи.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Развитие речевого творчества.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Систематическое проведение коррекционно-речевой работы с детьми в соответствии с их индивидуальными особенностями.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Развитие звуковой и интонационной культуры речи, фонематического слуха.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Знакомство с книжной культурой, детской литературой, понимание на слух текстов различных жанров детской литературы.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Формирование звуковой </a:t>
            </a:r>
            <a:r>
              <a:rPr lang="ru-RU" sz="2000" dirty="0" err="1">
                <a:solidFill>
                  <a:srgbClr val="0070C0"/>
                </a:solidFill>
              </a:rPr>
              <a:t>аналитико</a:t>
            </a:r>
            <a:r>
              <a:rPr lang="ru-RU" sz="2000" dirty="0">
                <a:solidFill>
                  <a:srgbClr val="0070C0"/>
                </a:solidFill>
              </a:rPr>
              <a:t> – синтетической активности как предпосылки обучения грамоте.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Развитие коммуникативных способностей и навыков общения на татарском языке с целью использования их в практической жизни.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100" b="1" i="1" dirty="0"/>
            </a:br>
            <a:r>
              <a:rPr lang="ru-RU" sz="3100" b="1" i="1" dirty="0">
                <a:solidFill>
                  <a:srgbClr val="0070C0"/>
                </a:solidFill>
              </a:rPr>
              <a:t>Основные задачи образовательных областей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u="sng" dirty="0">
                <a:solidFill>
                  <a:srgbClr val="0070C0"/>
                </a:solidFill>
              </a:rPr>
              <a:t>Художественно - эстетическое развитие</a:t>
            </a:r>
            <a:endParaRPr lang="ru-RU" sz="2000" b="1" u="sng" dirty="0">
              <a:solidFill>
                <a:srgbClr val="0070C0"/>
              </a:solidFill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Развитие предпосылок </a:t>
            </a:r>
            <a:r>
              <a:rPr lang="ru-RU" sz="2000" dirty="0" err="1">
                <a:solidFill>
                  <a:srgbClr val="0070C0"/>
                </a:solidFill>
              </a:rPr>
              <a:t>ценностно</a:t>
            </a:r>
            <a:r>
              <a:rPr lang="ru-RU" sz="2000" dirty="0">
                <a:solidFill>
                  <a:srgbClr val="0070C0"/>
                </a:solidFill>
              </a:rPr>
              <a:t> – 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Становление эстетического отношения к окружающему миру.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Формирование элементарных представлений о видах искусства.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Восприятие музыки, художественной литературы, фольклора.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Стимулирование сопереживания персонажам художественных произведений.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100" b="1" i="1" dirty="0"/>
            </a:br>
            <a:r>
              <a:rPr lang="ru-RU" sz="3100" b="1" i="1" dirty="0">
                <a:solidFill>
                  <a:srgbClr val="0070C0"/>
                </a:solidFill>
              </a:rPr>
              <a:t>Основные задачи образовательных областей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i="1" u="sng" dirty="0">
                <a:solidFill>
                  <a:srgbClr val="0070C0"/>
                </a:solidFill>
              </a:rPr>
              <a:t>Физическое развитие</a:t>
            </a:r>
            <a:endParaRPr lang="ru-RU" sz="2000" b="1" u="sng" dirty="0">
              <a:solidFill>
                <a:srgbClr val="0070C0"/>
              </a:solidFill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Развитие физических качеств.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Правильное формирование </a:t>
            </a:r>
            <a:r>
              <a:rPr lang="ru-RU" sz="2000" dirty="0" err="1">
                <a:solidFill>
                  <a:srgbClr val="0070C0"/>
                </a:solidFill>
              </a:rPr>
              <a:t>опорно</a:t>
            </a:r>
            <a:r>
              <a:rPr lang="ru-RU" sz="2000" dirty="0">
                <a:solidFill>
                  <a:srgbClr val="0070C0"/>
                </a:solidFill>
              </a:rPr>
              <a:t> – двигательной системы организма, развитие равновесия, координации движений, крупной и мелкой моторики.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Правильное выполнение основных движений.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Формирование начальных представлений о некоторых видах спорта.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Овладение подвижными играми с правилами.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Развитие зрительного восприятия и ориентировки в пространстве  у детей с  нарушениями зрения.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Создание «без барьерной» среды для дошкольников с ОВЗ.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Становление целенаправленности и </a:t>
            </a:r>
            <a:r>
              <a:rPr lang="ru-RU" sz="2000" dirty="0" err="1">
                <a:solidFill>
                  <a:srgbClr val="0070C0"/>
                </a:solidFill>
              </a:rPr>
              <a:t>саморегуляции</a:t>
            </a:r>
            <a:r>
              <a:rPr lang="ru-RU" sz="2000" dirty="0">
                <a:solidFill>
                  <a:srgbClr val="0070C0"/>
                </a:solidFill>
              </a:rPr>
              <a:t> в двигательной сфере.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70C0"/>
                </a:solidFill>
              </a:rPr>
              <a:t>Овладение элементарными нормами и правилами здорового образа жизни.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85721" y="642918"/>
            <a:ext cx="8651546" cy="663594"/>
          </a:xfrm>
        </p:spPr>
        <p:txBody>
          <a:bodyPr/>
          <a:lstStyle/>
          <a:p>
            <a:pPr algn="ctr"/>
            <a:r>
              <a:rPr lang="ru-RU" sz="2400" b="1" i="1" dirty="0">
                <a:solidFill>
                  <a:srgbClr val="0070C0"/>
                </a:solidFill>
              </a:rPr>
              <a:t>Принципы и подходы к формированию Программы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0" algn="just">
              <a:buFont typeface="Wingdings" pitchFamily="2" charset="2"/>
              <a:buChar char="v"/>
            </a:pPr>
            <a:r>
              <a:rPr lang="ru-RU" b="1" dirty="0">
                <a:solidFill>
                  <a:srgbClr val="00B0F0"/>
                </a:solidFill>
              </a:rPr>
              <a:t>Принцип развивающего образования, в соответствии с которым главной целью дошкольного образования является развитие ребенка.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b="1" dirty="0">
                <a:solidFill>
                  <a:srgbClr val="00B0F0"/>
                </a:solidFill>
              </a:rPr>
              <a:t>Принцип научной обоснованности и практической применимости.</a:t>
            </a:r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lvl="0" algn="just">
              <a:buFont typeface="Wingdings" pitchFamily="2" charset="2"/>
              <a:buChar char="v"/>
            </a:pPr>
            <a:r>
              <a:rPr lang="ru-RU" b="1" dirty="0">
                <a:solidFill>
                  <a:srgbClr val="00B0F0"/>
                </a:solidFill>
              </a:rPr>
              <a:t>Принцип интеграции содержания дошкольного образования в соответствии с возрастными возможностями и особенностями детей, спецификой и возможностями образовательных областей.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solidFill>
                  <a:srgbClr val="00B0F0"/>
                </a:solidFill>
              </a:rPr>
              <a:t>Комплексно-тематический принцип построения образовательного процесса</a:t>
            </a:r>
            <a:r>
              <a:rPr lang="ru-RU" b="1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-285776"/>
            <a:ext cx="8686800" cy="1143008"/>
          </a:xfrm>
        </p:spPr>
        <p:txBody>
          <a:bodyPr>
            <a:normAutofit fontScale="90000"/>
          </a:bodyPr>
          <a:lstStyle/>
          <a:p>
            <a:pPr algn="ctr"/>
            <a:br>
              <a:rPr lang="ru-RU" i="1" dirty="0"/>
            </a:br>
            <a:r>
              <a:rPr lang="ru-RU" i="1" dirty="0">
                <a:solidFill>
                  <a:srgbClr val="0070C0"/>
                </a:solidFill>
              </a:rPr>
              <a:t>Содержание программы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5500726"/>
          </a:xfrm>
        </p:spPr>
        <p:txBody>
          <a:bodyPr>
            <a:normAutofit fontScale="25000" lnSpcReduction="20000"/>
          </a:bodyPr>
          <a:lstStyle/>
          <a:p>
            <a:pPr lvl="0"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Целевой раздел образовательной программы</a:t>
            </a:r>
          </a:p>
          <a:p>
            <a:pPr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Пояснительная записка</a:t>
            </a:r>
          </a:p>
          <a:p>
            <a:pPr lvl="1" algn="just">
              <a:buFont typeface="Wingdings" pitchFamily="2" charset="2"/>
              <a:buChar char="§"/>
            </a:pPr>
            <a:r>
              <a:rPr lang="ru-RU" sz="6800" b="1" dirty="0">
                <a:solidFill>
                  <a:srgbClr val="0070C0"/>
                </a:solidFill>
              </a:rPr>
              <a:t>Цели и задачи реализации Программы</a:t>
            </a:r>
          </a:p>
          <a:p>
            <a:pPr lvl="1" algn="just">
              <a:buFont typeface="Wingdings" pitchFamily="2" charset="2"/>
              <a:buChar char="§"/>
            </a:pPr>
            <a:r>
              <a:rPr lang="ru-RU" sz="6800" b="1" dirty="0">
                <a:solidFill>
                  <a:srgbClr val="0070C0"/>
                </a:solidFill>
              </a:rPr>
              <a:t>Принципы и подходы к формированию Программы</a:t>
            </a:r>
          </a:p>
          <a:p>
            <a:pPr lvl="1" algn="just">
              <a:buFont typeface="Wingdings" pitchFamily="2" charset="2"/>
              <a:buChar char="§"/>
            </a:pPr>
            <a:r>
              <a:rPr lang="ru-RU" sz="6800" b="1" dirty="0">
                <a:solidFill>
                  <a:srgbClr val="0070C0"/>
                </a:solidFill>
              </a:rPr>
              <a:t>Характеристики особенностей развития детей раннего и дошкольного возраста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Планируемые результаты освоения программы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Содержательный  раздел программы</a:t>
            </a:r>
          </a:p>
          <a:p>
            <a:pPr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Описание образовательной деятельности в соответствии с направлениями развития ребенка</a:t>
            </a:r>
          </a:p>
          <a:p>
            <a:pPr lvl="1" algn="just">
              <a:buFont typeface="Wingdings" pitchFamily="2" charset="2"/>
              <a:buChar char="§"/>
            </a:pPr>
            <a:r>
              <a:rPr lang="ru-RU" sz="6800" b="1" dirty="0">
                <a:solidFill>
                  <a:srgbClr val="0070C0"/>
                </a:solidFill>
              </a:rPr>
              <a:t>Образовательная область «Физическое развитие»</a:t>
            </a:r>
          </a:p>
          <a:p>
            <a:pPr lvl="1" algn="just">
              <a:buFont typeface="Wingdings" pitchFamily="2" charset="2"/>
              <a:buChar char="§"/>
            </a:pPr>
            <a:r>
              <a:rPr lang="ru-RU" sz="6800" b="1" dirty="0">
                <a:solidFill>
                  <a:srgbClr val="0070C0"/>
                </a:solidFill>
              </a:rPr>
              <a:t>Образовательная область «Социально-коммуникативное развитие»</a:t>
            </a:r>
          </a:p>
          <a:p>
            <a:pPr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Национально- региональный компонент</a:t>
            </a:r>
          </a:p>
          <a:p>
            <a:pPr lvl="1" algn="just">
              <a:buFont typeface="Wingdings" pitchFamily="2" charset="2"/>
              <a:buChar char="§"/>
            </a:pPr>
            <a:r>
              <a:rPr lang="ru-RU" sz="6800" b="1" dirty="0">
                <a:solidFill>
                  <a:srgbClr val="0070C0"/>
                </a:solidFill>
              </a:rPr>
              <a:t>Образовательная область «Речевое развитие»</a:t>
            </a:r>
          </a:p>
          <a:p>
            <a:pPr lvl="1" algn="just">
              <a:buFont typeface="Wingdings" pitchFamily="2" charset="2"/>
              <a:buChar char="§"/>
            </a:pPr>
            <a:r>
              <a:rPr lang="ru-RU" sz="6800" b="1" dirty="0">
                <a:solidFill>
                  <a:srgbClr val="0070C0"/>
                </a:solidFill>
              </a:rPr>
              <a:t>Образовательная область «Познавательное развитие»</a:t>
            </a:r>
          </a:p>
          <a:p>
            <a:pPr lvl="1" algn="just">
              <a:buFont typeface="Wingdings" pitchFamily="2" charset="2"/>
              <a:buChar char="§"/>
            </a:pPr>
            <a:r>
              <a:rPr lang="ru-RU" sz="6800" b="1" dirty="0">
                <a:solidFill>
                  <a:srgbClr val="0070C0"/>
                </a:solidFill>
              </a:rPr>
              <a:t>Образовательная область «Художественно-эстетическое развитие» 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Описание вариативных форм, способов, методов и средств реализации Программы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Коррекционная работа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Организационный раздел.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Материально-техническое обеспечение программы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Обеспечение методическими рекомендациями и средствами обучения и воспитания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6800" b="1" dirty="0">
                <a:solidFill>
                  <a:srgbClr val="0070C0"/>
                </a:solidFill>
              </a:rPr>
              <a:t>Организация режима пребывания детей в образовательном учреждении</a:t>
            </a:r>
          </a:p>
          <a:p>
            <a:pPr algn="just">
              <a:buNone/>
            </a:pPr>
            <a:endParaRPr lang="ru-RU" sz="6400" b="1" dirty="0">
              <a:solidFill>
                <a:srgbClr val="0070C0"/>
              </a:solidFill>
            </a:endParaRPr>
          </a:p>
          <a:p>
            <a:endParaRPr lang="ru-RU" sz="1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rgbClr val="0070C0"/>
                </a:solidFill>
              </a:rPr>
              <a:t>Пояснительная записка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534400" cy="521497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1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algn="just">
              <a:buNone/>
            </a:pPr>
            <a:r>
              <a:rPr lang="ru-RU" sz="1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 282 комбинированного вида» Московского района города Казани функционирует с 1969 года. Расположен по адресу</a:t>
            </a:r>
            <a:r>
              <a:rPr lang="be-BY" sz="2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 Соловецких юнг,21.</a:t>
            </a:r>
          </a:p>
          <a:p>
            <a:pPr algn="just">
              <a:buNone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В детском саду функционируют 10 групп, которые посещают дети от 2 до 7 лет, из них – одна группа - первая   младшая группа (с 2 до 3 лет), все остальные группы дошкольные, из них  3 группы посещают дошкольники с различными нарушениями зрения и 1 группа с тяжелыми множественными нарушениями развития. Групповые комнаты изолированы, имеется музыкальный, физкультурный зал, кабинет татарского языка и  кабинет логопедии, кабинет тифлопедагога,   кабинет  педагога- психолога, методический и  2 медицинских кабинета.    </a:t>
            </a:r>
          </a:p>
          <a:p>
            <a:pPr algn="just">
              <a:buNone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Плановое  количество детей – 165 человек. На 01.09.2022 г. в ДОУ  185  детей. Дети распределены по возрастам.</a:t>
            </a:r>
          </a:p>
          <a:p>
            <a:pPr algn="just">
              <a:buNone/>
            </a:pPr>
            <a:r>
              <a:rPr lang="ru-RU" sz="1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rmAutofit/>
          </a:bodyPr>
          <a:lstStyle/>
          <a:p>
            <a:pPr algn="ctr"/>
            <a:r>
              <a:rPr lang="ru-RU" sz="3400" b="1" i="1" dirty="0">
                <a:solidFill>
                  <a:srgbClr val="0070C0"/>
                </a:solidFill>
              </a:rPr>
              <a:t>Кадровое обеспечение МАДОУ «Детский сад №282»</a:t>
            </a:r>
            <a:endParaRPr lang="ru-RU" sz="3400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>
                <a:solidFill>
                  <a:srgbClr val="0070C0"/>
                </a:solidFill>
              </a:rPr>
              <a:t>         Муниципальное автономное дошкольное образовательное учреждение «Детский сад № 282 комбинированного вида» укомплектовано кадрами на 100%, согласно штатному расписанию. </a:t>
            </a:r>
          </a:p>
          <a:p>
            <a:pPr algn="just">
              <a:buNone/>
            </a:pPr>
            <a:r>
              <a:rPr lang="ru-RU" dirty="0">
                <a:solidFill>
                  <a:srgbClr val="0070C0"/>
                </a:solidFill>
              </a:rPr>
              <a:t>         19 воспитателей и 7 специалистов;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имеют  дошкольное образование – 14 педагогов;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среднее специальное – 4 педагога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высшее образование-21 педагог;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высшая квалификационная категория- 8 педагогов;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Первая квалификационная категория -10 педагогов;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СЗД-2 педагога.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4000" b="1" i="1" dirty="0">
                <a:solidFill>
                  <a:srgbClr val="0070C0"/>
                </a:solidFill>
              </a:rPr>
              <a:t>Цели и задачи реализации программы.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85926"/>
            <a:ext cx="8686800" cy="4294199"/>
          </a:xfrm>
        </p:spPr>
        <p:txBody>
          <a:bodyPr/>
          <a:lstStyle/>
          <a:p>
            <a:pPr algn="ctr">
              <a:buNone/>
            </a:pPr>
            <a:r>
              <a:rPr lang="ru-RU" sz="3600" b="1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позитивная социализация и всестороннее развитие ребенка раннего и дошкольного возраста в адекватных его возрасту детских видах деятельности.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5794397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v"/>
            </a:pPr>
            <a:endParaRPr lang="ru-RU" sz="4000" b="1" i="1" u="sng" dirty="0"/>
          </a:p>
          <a:p>
            <a:pPr>
              <a:buFont typeface="Wingdings" pitchFamily="2" charset="2"/>
              <a:buChar char="v"/>
            </a:pPr>
            <a:r>
              <a:rPr lang="ru-RU" sz="5100" b="1" i="1" u="sng" dirty="0">
                <a:solidFill>
                  <a:srgbClr val="0070C0"/>
                </a:solidFill>
              </a:rPr>
              <a:t> Задачи: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 marL="514350" lvl="0" indent="-514350" algn="just">
              <a:buNone/>
            </a:pPr>
            <a:r>
              <a:rPr lang="ru-RU" sz="3500" dirty="0">
                <a:solidFill>
                  <a:srgbClr val="FF0000"/>
                </a:solidFill>
              </a:rPr>
              <a:t>1)    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514350" lvl="0" indent="-514350" algn="just">
              <a:buNone/>
            </a:pPr>
            <a:r>
              <a:rPr lang="ru-RU" sz="3500" dirty="0">
                <a:solidFill>
                  <a:srgbClr val="FF0000"/>
                </a:solidFill>
              </a:rPr>
              <a:t>2)    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514350" lvl="0" indent="-514350" algn="just">
              <a:buNone/>
            </a:pPr>
            <a:r>
              <a:rPr lang="ru-RU" sz="3500" dirty="0">
                <a:solidFill>
                  <a:srgbClr val="FF0000"/>
                </a:solidFill>
              </a:rPr>
              <a:t>3)    создание условий для всестороннего развития ребенка с ОНР и ФФН в целях обогащения его социального опыта и гармоничного включения в коллектив сверстников. Устранение речевого дефекта, предупреждение возможных трудностей в усвоении знаний, обусловленных речевым недоразвитием;</a:t>
            </a:r>
          </a:p>
          <a:p>
            <a:pPr marL="514350" lvl="0" indent="-514350" algn="just">
              <a:buNone/>
            </a:pPr>
            <a:r>
              <a:rPr lang="ru-RU" sz="3500" dirty="0">
                <a:solidFill>
                  <a:srgbClr val="FF0000"/>
                </a:solidFill>
              </a:rPr>
              <a:t>4)    обеспечение оптимальных условий для системного, комплексного, непрерывного воспитания и обучения детей с различными нарушениями зрения  (дошкольного возраста) –периодов созревания зрительной системы; стабилизация всего хода психофизического развития ребенка для успешной интеграции его в общеобразовательную школу и общество сверстников;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579439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3000" b="1" i="1" u="sng" dirty="0">
                <a:solidFill>
                  <a:srgbClr val="0070C0"/>
                </a:solidFill>
              </a:rPr>
              <a:t>Задачи:</a:t>
            </a:r>
          </a:p>
          <a:p>
            <a:pPr marL="514350" indent="-514350">
              <a:buFont typeface="+mj-lt"/>
              <a:buAutoNum type="arabicParenR"/>
            </a:pPr>
            <a:endParaRPr lang="ru-RU" sz="3000" b="1" i="1" u="sng" dirty="0">
              <a:solidFill>
                <a:srgbClr val="0070C0"/>
              </a:solidFill>
            </a:endParaRPr>
          </a:p>
          <a:p>
            <a:pPr marL="457200" lvl="0" indent="-457200" algn="just">
              <a:buNone/>
            </a:pPr>
            <a:r>
              <a:rPr lang="ru-RU" sz="2000" dirty="0">
                <a:solidFill>
                  <a:srgbClr val="FF0000"/>
                </a:solidFill>
              </a:rPr>
              <a:t>5)    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</a:p>
          <a:p>
            <a:pPr marL="457200" lvl="0" indent="-457200" algn="just">
              <a:buNone/>
            </a:pPr>
            <a:r>
              <a:rPr lang="ru-RU" sz="2000" dirty="0">
                <a:solidFill>
                  <a:srgbClr val="FF0000"/>
                </a:solidFill>
              </a:rPr>
              <a:t> 6)   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marL="457200" lvl="0" indent="-457200" algn="just">
              <a:buNone/>
            </a:pPr>
            <a:r>
              <a:rPr lang="ru-RU" sz="2000" dirty="0">
                <a:solidFill>
                  <a:srgbClr val="FF0000"/>
                </a:solidFill>
              </a:rPr>
              <a:t> 7)   объединение обучения и воспитания в целостный образовательный процесс на основе духовно-нравственных и </a:t>
            </a:r>
            <a:r>
              <a:rPr lang="ru-RU" sz="2000" dirty="0" err="1">
                <a:solidFill>
                  <a:srgbClr val="FF0000"/>
                </a:solidFill>
              </a:rPr>
              <a:t>социокультурных</a:t>
            </a:r>
            <a:r>
              <a:rPr lang="ru-RU" sz="2000" dirty="0">
                <a:solidFill>
                  <a:srgbClr val="FF0000"/>
                </a:solidFill>
              </a:rPr>
              <a:t> ценностей и принятых в обществе правил и норм поведения в интересах человека, семьи, общества;</a:t>
            </a:r>
          </a:p>
          <a:p>
            <a:pPr marL="457200" lvl="0" indent="-457200" algn="just">
              <a:buNone/>
            </a:pPr>
            <a:r>
              <a:rPr lang="ru-RU" sz="2000" dirty="0">
                <a:solidFill>
                  <a:srgbClr val="FF0000"/>
                </a:solidFill>
              </a:rPr>
              <a:t> 8)   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579439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3600" b="1" i="1" u="sng" dirty="0">
                <a:solidFill>
                  <a:srgbClr val="0070C0"/>
                </a:solidFill>
              </a:rPr>
              <a:t>Задачи:</a:t>
            </a:r>
          </a:p>
          <a:p>
            <a:pPr lvl="0">
              <a:buNone/>
            </a:pPr>
            <a:endParaRPr lang="ru-RU" sz="3000" b="1" i="1" u="sng" dirty="0">
              <a:solidFill>
                <a:srgbClr val="0070C0"/>
              </a:solidFill>
            </a:endParaRPr>
          </a:p>
          <a:p>
            <a:pPr lvl="0" algn="just">
              <a:buNone/>
            </a:pPr>
            <a:r>
              <a:rPr lang="ru-RU" sz="2500" dirty="0">
                <a:solidFill>
                  <a:srgbClr val="FF0000"/>
                </a:solidFill>
              </a:rPr>
              <a:t>9)   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 algn="just">
              <a:buNone/>
            </a:pPr>
            <a:r>
              <a:rPr lang="ru-RU" sz="2500" dirty="0">
                <a:solidFill>
                  <a:srgbClr val="FF0000"/>
                </a:solidFill>
              </a:rPr>
              <a:t>10) формирование </a:t>
            </a:r>
            <a:r>
              <a:rPr lang="ru-RU" sz="2500" dirty="0" err="1">
                <a:solidFill>
                  <a:srgbClr val="FF0000"/>
                </a:solidFill>
              </a:rPr>
              <a:t>социокультурной</a:t>
            </a:r>
            <a:r>
              <a:rPr lang="ru-RU" sz="2500" dirty="0">
                <a:solidFill>
                  <a:srgbClr val="FF0000"/>
                </a:solidFill>
              </a:rPr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 algn="just">
              <a:buNone/>
            </a:pPr>
            <a:r>
              <a:rPr lang="ru-RU" sz="2500" dirty="0">
                <a:solidFill>
                  <a:srgbClr val="FF0000"/>
                </a:solidFill>
              </a:rPr>
              <a:t>11) 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lvl="0" algn="just">
              <a:buNone/>
            </a:pPr>
            <a:r>
              <a:rPr lang="ru-RU" sz="2500" dirty="0">
                <a:solidFill>
                  <a:srgbClr val="FF0000"/>
                </a:solidFill>
              </a:rPr>
              <a:t>12) формирование первоначальных умений и навыков практического владения татарским языком и устной речью.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100" b="1" i="1" dirty="0"/>
            </a:br>
            <a:r>
              <a:rPr lang="ru-RU" sz="3100" b="1" i="1" dirty="0">
                <a:solidFill>
                  <a:srgbClr val="0070C0"/>
                </a:solidFill>
              </a:rPr>
              <a:t>Основные задачи образовательных областей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500" b="1" i="1" u="sng" dirty="0">
                <a:solidFill>
                  <a:srgbClr val="0070C0"/>
                </a:solidFill>
              </a:rPr>
              <a:t>Социально – коммуникативное развитие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3500" dirty="0">
                <a:solidFill>
                  <a:srgbClr val="0070C0"/>
                </a:solidFill>
              </a:rPr>
              <a:t>Присвоение норм и ценностей, принятых в обществе, включая моральные и нравственные ценности.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3500" dirty="0">
                <a:solidFill>
                  <a:srgbClr val="0070C0"/>
                </a:solidFill>
              </a:rPr>
              <a:t>Развитие общения и взаимодействия ребёнка со взрослыми и сверстниками.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3500" dirty="0">
                <a:solidFill>
                  <a:srgbClr val="0070C0"/>
                </a:solidFill>
              </a:rPr>
              <a:t>Становление самостоятельности, целенаправленности и </a:t>
            </a:r>
            <a:r>
              <a:rPr lang="ru-RU" sz="3500" dirty="0" err="1">
                <a:solidFill>
                  <a:srgbClr val="0070C0"/>
                </a:solidFill>
              </a:rPr>
              <a:t>саморегуляции</a:t>
            </a:r>
            <a:r>
              <a:rPr lang="ru-RU" sz="3500" dirty="0">
                <a:solidFill>
                  <a:srgbClr val="0070C0"/>
                </a:solidFill>
              </a:rPr>
              <a:t> собственных действий.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3500" dirty="0">
                <a:solidFill>
                  <a:srgbClr val="0070C0"/>
                </a:solidFill>
              </a:rPr>
              <a:t>Развитие социального и эмоционального интеллекта, эмоциональной отзывчивости, сопереживания.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3500" dirty="0">
                <a:solidFill>
                  <a:srgbClr val="0070C0"/>
                </a:solidFill>
              </a:rPr>
              <a:t>Формирование готовности к совместной деятельности.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3500" dirty="0">
                <a:solidFill>
                  <a:srgbClr val="0070C0"/>
                </a:solidFill>
              </a:rPr>
              <a:t>Формирование уважительного отношения и чувства принадлежности к своей семье и сообществу детей и взрослых в организации.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3500" dirty="0">
                <a:solidFill>
                  <a:srgbClr val="0070C0"/>
                </a:solidFill>
              </a:rPr>
              <a:t>Формирование позитивных установок к различным видам труда и творчества.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3500" dirty="0">
                <a:solidFill>
                  <a:srgbClr val="0070C0"/>
                </a:solidFill>
              </a:rPr>
              <a:t>Формирование основ безопасности в быту, социуме, природе.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3500" dirty="0">
                <a:solidFill>
                  <a:srgbClr val="0070C0"/>
                </a:solidFill>
              </a:rPr>
              <a:t>Воспитание уважения и толерантного отношения к людям разных национальностей. Расширение представлений о людях, населяющих РТ , их обычаях и традициях.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63</TotalTime>
  <Words>1330</Words>
  <Application>Microsoft Office PowerPoint</Application>
  <PresentationFormat>Экран (4:3)</PresentationFormat>
  <Paragraphs>112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Franklin Gothic Book</vt:lpstr>
      <vt:lpstr>Franklin Gothic Medium</vt:lpstr>
      <vt:lpstr>Times New Roman</vt:lpstr>
      <vt:lpstr>Wingdings</vt:lpstr>
      <vt:lpstr>Wingdings 2</vt:lpstr>
      <vt:lpstr>Трек</vt:lpstr>
      <vt:lpstr> Краткая презентация ОСНОВНОЙ ОБРАЗОВАТЕЛЬНОЙ ПРОГРАММЫ муниципального автономного дошкольного образовательного учреждения   «Детский сад № 282 комбинированного вида» Московского  района города Казани </vt:lpstr>
      <vt:lpstr> Содержание программы</vt:lpstr>
      <vt:lpstr>Пояснительная записка</vt:lpstr>
      <vt:lpstr>Кадровое обеспечение МАДОУ «Детский сад №282»</vt:lpstr>
      <vt:lpstr>Цели и задачи реализации программы. </vt:lpstr>
      <vt:lpstr>Презентация PowerPoint</vt:lpstr>
      <vt:lpstr>Презентация PowerPoint</vt:lpstr>
      <vt:lpstr>Презентация PowerPoint</vt:lpstr>
      <vt:lpstr> Основные задачи образовательных областей </vt:lpstr>
      <vt:lpstr> Основные задачи образовательных областей </vt:lpstr>
      <vt:lpstr> Основные задачи образовательных областей </vt:lpstr>
      <vt:lpstr> Основные задачи образовательных областей </vt:lpstr>
      <vt:lpstr> Основные задачи образовательных областей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Краткая презентация ОСНОВНОЙ ОБРАЗОВАТЕЛЬНОЙ ПРОГРАММЫ муниципального автономного дошкольного образовательного учреждения   «Детский сад № 282 комбинированного вида» Московского  района города Казани </dc:title>
  <dc:creator>детский сад 282</dc:creator>
  <cp:lastModifiedBy>Марина Андреева</cp:lastModifiedBy>
  <cp:revision>7</cp:revision>
  <dcterms:created xsi:type="dcterms:W3CDTF">2016-03-31T10:36:23Z</dcterms:created>
  <dcterms:modified xsi:type="dcterms:W3CDTF">2022-11-24T09:55:09Z</dcterms:modified>
</cp:coreProperties>
</file>